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6858000" cy="9906000" type="A4"/>
  <p:notesSz cx="6669088" cy="9928225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homas Kaschub" initials="TK" lastIdx="1" clrIdx="0"/>
  <p:cmAuthor id="1" name="jochem" initials="PJ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D7E7"/>
    <a:srgbClr val="727272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30" autoAdjust="0"/>
    <p:restoredTop sz="94618" autoAdjust="0"/>
  </p:normalViewPr>
  <p:slideViewPr>
    <p:cSldViewPr>
      <p:cViewPr>
        <p:scale>
          <a:sx n="110" d="100"/>
          <a:sy n="110" d="100"/>
        </p:scale>
        <p:origin x="1572" y="-168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890458" cy="495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41" tIns="47421" rIns="94841" bIns="47421" numCol="1" anchor="t" anchorCtr="0" compatLnSpc="1">
            <a:prstTxWarp prst="textNoShape">
              <a:avLst/>
            </a:prstTxWarp>
          </a:bodyPr>
          <a:lstStyle>
            <a:lvl1pPr defTabSz="948275">
              <a:defRPr sz="1200"/>
            </a:lvl1pPr>
          </a:lstStyle>
          <a:p>
            <a:endParaRPr lang="de-DE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073" y="0"/>
            <a:ext cx="2890458" cy="495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41" tIns="47421" rIns="94841" bIns="47421" numCol="1" anchor="t" anchorCtr="0" compatLnSpc="1">
            <a:prstTxWarp prst="textNoShape">
              <a:avLst/>
            </a:prstTxWarp>
          </a:bodyPr>
          <a:lstStyle>
            <a:lvl1pPr algn="r" defTabSz="948275">
              <a:defRPr sz="1200"/>
            </a:lvl1pPr>
          </a:lstStyle>
          <a:p>
            <a:endParaRPr lang="de-DE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47875" y="746125"/>
            <a:ext cx="2576513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909" y="4716543"/>
            <a:ext cx="5335270" cy="4465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41" tIns="47421" rIns="94841" bIns="474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1497"/>
            <a:ext cx="2890458" cy="495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41" tIns="47421" rIns="94841" bIns="47421" numCol="1" anchor="b" anchorCtr="0" compatLnSpc="1">
            <a:prstTxWarp prst="textNoShape">
              <a:avLst/>
            </a:prstTxWarp>
          </a:bodyPr>
          <a:lstStyle>
            <a:lvl1pPr defTabSz="948275">
              <a:defRPr sz="1200"/>
            </a:lvl1pPr>
          </a:lstStyle>
          <a:p>
            <a:endParaRPr lang="de-DE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073" y="9431497"/>
            <a:ext cx="2890458" cy="495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41" tIns="47421" rIns="94841" bIns="47421" numCol="1" anchor="b" anchorCtr="0" compatLnSpc="1">
            <a:prstTxWarp prst="textNoShape">
              <a:avLst/>
            </a:prstTxWarp>
          </a:bodyPr>
          <a:lstStyle>
            <a:lvl1pPr algn="r" defTabSz="948275">
              <a:defRPr sz="1200"/>
            </a:lvl1pPr>
          </a:lstStyle>
          <a:p>
            <a:fld id="{F26E2BD5-0ABC-4E3C-B0EC-05A9EBAED268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37046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6E2BD5-0ABC-4E3C-B0EC-05A9EBAED268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5796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4876800" y="1928813"/>
            <a:ext cx="1446213" cy="226377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33400" y="1928813"/>
            <a:ext cx="4191000" cy="226377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49275" y="2792413"/>
            <a:ext cx="2011363" cy="1400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713038" y="2792413"/>
            <a:ext cx="2011362" cy="1400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9.pn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9" descr="II_rahmen_neu_folge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1928813"/>
            <a:ext cx="5789613" cy="58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endParaRPr lang="de-DE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2792413"/>
            <a:ext cx="4175125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Aufzählungspunkt 1</a:t>
            </a:r>
          </a:p>
          <a:p>
            <a:pPr lvl="1"/>
            <a:r>
              <a:rPr lang="de-DE" dirty="0" smtClean="0"/>
              <a:t>Aufzählungspunkt 2</a:t>
            </a:r>
          </a:p>
          <a:p>
            <a:pPr lvl="2"/>
            <a:r>
              <a:rPr lang="de-DE" dirty="0" smtClean="0"/>
              <a:t>Aufzählungspunkt 3</a:t>
            </a:r>
          </a:p>
          <a:p>
            <a:pPr lvl="3"/>
            <a:r>
              <a:rPr lang="de-DE" dirty="0" smtClean="0"/>
              <a:t>Aufzählungspunkt 4</a:t>
            </a:r>
          </a:p>
          <a:p>
            <a:pPr lvl="4"/>
            <a:r>
              <a:rPr lang="de-DE" dirty="0" smtClean="0"/>
              <a:t>Aufzählungspunkt 5</a:t>
            </a:r>
          </a:p>
          <a:p>
            <a:pPr lvl="4"/>
            <a:r>
              <a:rPr lang="de-DE" dirty="0" smtClean="0"/>
              <a:t>Aufzählungspunkt 6</a:t>
            </a:r>
          </a:p>
          <a:p>
            <a:pPr lvl="0"/>
            <a:r>
              <a:rPr lang="de-DE" dirty="0" smtClean="0"/>
              <a:t>Aufzählungspunkt 7</a:t>
            </a:r>
          </a:p>
          <a:p>
            <a:pPr lvl="0"/>
            <a:r>
              <a:rPr lang="de-DE" dirty="0" smtClean="0"/>
              <a:t>Aufzählungspunkt 8</a:t>
            </a:r>
          </a:p>
          <a:p>
            <a:pPr lvl="0"/>
            <a:endParaRPr lang="de-DE" dirty="0" smtClean="0"/>
          </a:p>
          <a:p>
            <a:pPr lvl="0"/>
            <a:endParaRPr lang="de-DE" dirty="0" smtClean="0"/>
          </a:p>
          <a:p>
            <a:pPr lvl="0"/>
            <a:endParaRPr lang="de-DE" dirty="0" smtClean="0"/>
          </a:p>
          <a:p>
            <a:pPr lvl="0"/>
            <a:endParaRPr lang="de-DE" dirty="0" smtClean="0"/>
          </a:p>
          <a:p>
            <a:pPr lvl="0"/>
            <a:endParaRPr lang="de-DE" dirty="0" smtClean="0"/>
          </a:p>
          <a:p>
            <a:pPr lvl="0"/>
            <a:endParaRPr lang="de-DE" dirty="0" smtClean="0"/>
          </a:p>
          <a:p>
            <a:pPr lvl="0"/>
            <a:endParaRPr lang="de-DE" dirty="0" smtClean="0"/>
          </a:p>
        </p:txBody>
      </p:sp>
      <p:sp>
        <p:nvSpPr>
          <p:cNvPr id="1058" name="Text Box 34"/>
          <p:cNvSpPr txBox="1">
            <a:spLocks noChangeArrowheads="1"/>
          </p:cNvSpPr>
          <p:nvPr userDrawn="1"/>
        </p:nvSpPr>
        <p:spPr bwMode="auto">
          <a:xfrm>
            <a:off x="2455495" y="1219101"/>
            <a:ext cx="1947010" cy="439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9569" tIns="49785" rIns="99569" bIns="49785">
            <a:spAutoFit/>
          </a:bodyPr>
          <a:lstStyle/>
          <a:p>
            <a:pPr defTabSz="995363"/>
            <a:r>
              <a:rPr lang="de-DE" sz="2200" b="1" dirty="0" smtClean="0">
                <a:solidFill>
                  <a:schemeClr val="accent1"/>
                </a:solidFill>
                <a:latin typeface="Calibri Light" panose="020F0302020204030204" pitchFamily="34" charset="0"/>
              </a:rPr>
              <a:t>Abschlussarbeit</a:t>
            </a:r>
            <a:endParaRPr lang="de-DE" sz="2200" b="1" dirty="0">
              <a:solidFill>
                <a:schemeClr val="accent1"/>
              </a:solidFill>
              <a:latin typeface="Calibri Light" panose="020F0302020204030204" pitchFamily="34" charset="0"/>
            </a:endParaRPr>
          </a:p>
        </p:txBody>
      </p:sp>
      <p:sp>
        <p:nvSpPr>
          <p:cNvPr id="1050" name="Rectangle 26"/>
          <p:cNvSpPr>
            <a:spLocks noChangeArrowheads="1"/>
          </p:cNvSpPr>
          <p:nvPr userDrawn="1"/>
        </p:nvSpPr>
        <p:spPr bwMode="auto">
          <a:xfrm>
            <a:off x="5013220" y="3887788"/>
            <a:ext cx="1374775" cy="1231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grpSp>
        <p:nvGrpSpPr>
          <p:cNvPr id="1072" name="Group 48"/>
          <p:cNvGrpSpPr>
            <a:grpSpLocks/>
          </p:cNvGrpSpPr>
          <p:nvPr userDrawn="1"/>
        </p:nvGrpSpPr>
        <p:grpSpPr bwMode="auto">
          <a:xfrm>
            <a:off x="5013325" y="2773363"/>
            <a:ext cx="1374775" cy="1042988"/>
            <a:chOff x="3158" y="1669"/>
            <a:chExt cx="866" cy="657"/>
          </a:xfrm>
        </p:grpSpPr>
        <p:sp>
          <p:nvSpPr>
            <p:cNvPr id="1051" name="Rectangle 27"/>
            <p:cNvSpPr>
              <a:spLocks noChangeArrowheads="1"/>
            </p:cNvSpPr>
            <p:nvPr userDrawn="1"/>
          </p:nvSpPr>
          <p:spPr bwMode="auto">
            <a:xfrm>
              <a:off x="3158" y="1669"/>
              <a:ext cx="866" cy="65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pic>
          <p:nvPicPr>
            <p:cNvPr id="1060" name="Picture 36" descr="3_Wind-5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 l="2165"/>
            <a:stretch>
              <a:fillRect/>
            </a:stretch>
          </p:blipFill>
          <p:spPr bwMode="auto">
            <a:xfrm>
              <a:off x="3201" y="1716"/>
              <a:ext cx="783" cy="568"/>
            </a:xfrm>
            <a:prstGeom prst="rect">
              <a:avLst/>
            </a:prstGeom>
            <a:noFill/>
          </p:spPr>
        </p:pic>
      </p:grpSp>
      <p:grpSp>
        <p:nvGrpSpPr>
          <p:cNvPr id="1075" name="Group 51"/>
          <p:cNvGrpSpPr>
            <a:grpSpLocks/>
          </p:cNvGrpSpPr>
          <p:nvPr userDrawn="1"/>
        </p:nvGrpSpPr>
        <p:grpSpPr bwMode="auto">
          <a:xfrm>
            <a:off x="5013325" y="5183188"/>
            <a:ext cx="1374775" cy="979488"/>
            <a:chOff x="3158" y="3214"/>
            <a:chExt cx="866" cy="617"/>
          </a:xfrm>
        </p:grpSpPr>
        <p:sp>
          <p:nvSpPr>
            <p:cNvPr id="1049" name="Rectangle 25"/>
            <p:cNvSpPr>
              <a:spLocks noChangeArrowheads="1"/>
            </p:cNvSpPr>
            <p:nvPr userDrawn="1"/>
          </p:nvSpPr>
          <p:spPr bwMode="auto">
            <a:xfrm>
              <a:off x="3158" y="3214"/>
              <a:ext cx="866" cy="61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pic>
          <p:nvPicPr>
            <p:cNvPr id="1061" name="Picture 37" descr="3_Netz-2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3197" y="3257"/>
              <a:ext cx="781" cy="524"/>
            </a:xfrm>
            <a:prstGeom prst="rect">
              <a:avLst/>
            </a:prstGeom>
            <a:noFill/>
          </p:spPr>
        </p:pic>
      </p:grpSp>
      <p:grpSp>
        <p:nvGrpSpPr>
          <p:cNvPr id="1076" name="Group 52"/>
          <p:cNvGrpSpPr>
            <a:grpSpLocks/>
          </p:cNvGrpSpPr>
          <p:nvPr userDrawn="1"/>
        </p:nvGrpSpPr>
        <p:grpSpPr bwMode="auto">
          <a:xfrm>
            <a:off x="5013325" y="6261101"/>
            <a:ext cx="1374775" cy="1298575"/>
            <a:chOff x="3158" y="3904"/>
            <a:chExt cx="866" cy="818"/>
          </a:xfrm>
        </p:grpSpPr>
        <p:sp>
          <p:nvSpPr>
            <p:cNvPr id="1048" name="Rectangle 24"/>
            <p:cNvSpPr>
              <a:spLocks noChangeArrowheads="1"/>
            </p:cNvSpPr>
            <p:nvPr userDrawn="1"/>
          </p:nvSpPr>
          <p:spPr bwMode="auto">
            <a:xfrm>
              <a:off x="3158" y="3904"/>
              <a:ext cx="866" cy="81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pic>
          <p:nvPicPr>
            <p:cNvPr id="1063" name="Picture 39" descr="3_Stufe-3"/>
            <p:cNvPicPr>
              <a:picLocks noChangeAspect="1" noChangeArrowheads="1"/>
            </p:cNvPicPr>
            <p:nvPr userDrawn="1"/>
          </p:nvPicPr>
          <p:blipFill>
            <a:blip r:embed="rId16" cstate="print"/>
            <a:srcRect r="32333" b="3938"/>
            <a:stretch>
              <a:fillRect/>
            </a:stretch>
          </p:blipFill>
          <p:spPr bwMode="auto">
            <a:xfrm>
              <a:off x="3198" y="3955"/>
              <a:ext cx="777" cy="720"/>
            </a:xfrm>
            <a:prstGeom prst="rect">
              <a:avLst/>
            </a:prstGeom>
            <a:noFill/>
          </p:spPr>
        </p:pic>
      </p:grpSp>
      <p:sp>
        <p:nvSpPr>
          <p:cNvPr id="1047" name="Rectangle 23"/>
          <p:cNvSpPr>
            <a:spLocks noChangeArrowheads="1"/>
          </p:cNvSpPr>
          <p:nvPr userDrawn="1"/>
        </p:nvSpPr>
        <p:spPr bwMode="auto">
          <a:xfrm>
            <a:off x="5013325" y="7632701"/>
            <a:ext cx="1374775" cy="10350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3" name="Picture 3" descr="C:\Users\kaschub\Pictures\NEU\MeRegioMobil_Labor_20100413_klein.jpg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072074" y="7715291"/>
            <a:ext cx="1243001" cy="881047"/>
          </a:xfrm>
          <a:prstGeom prst="rect">
            <a:avLst/>
          </a:prstGeom>
          <a:noFill/>
        </p:spPr>
      </p:pic>
      <p:pic>
        <p:nvPicPr>
          <p:cNvPr id="4" name="Picture 3" descr="D:\Daten\Bilder\MeRegioMobil\Opel_Meriva_2010-10\Meriva_klein.jpg"/>
          <p:cNvPicPr>
            <a:picLocks noChangeAspect="1" noChangeArrowheads="1"/>
          </p:cNvPicPr>
          <p:nvPr userDrawn="1"/>
        </p:nvPicPr>
        <p:blipFill>
          <a:blip r:embed="rId18" cstate="print"/>
          <a:srcRect l="28175" b="2579"/>
          <a:stretch>
            <a:fillRect/>
          </a:stretch>
        </p:blipFill>
        <p:spPr bwMode="auto">
          <a:xfrm>
            <a:off x="5085230" y="3944860"/>
            <a:ext cx="1240151" cy="1122440"/>
          </a:xfrm>
          <a:prstGeom prst="rect">
            <a:avLst/>
          </a:prstGeom>
          <a:noFill/>
        </p:spPr>
      </p:pic>
      <p:sp>
        <p:nvSpPr>
          <p:cNvPr id="21" name="Text Box 14"/>
          <p:cNvSpPr txBox="1">
            <a:spLocks noChangeArrowheads="1"/>
          </p:cNvSpPr>
          <p:nvPr userDrawn="1"/>
        </p:nvSpPr>
        <p:spPr bwMode="auto">
          <a:xfrm>
            <a:off x="118165" y="9422554"/>
            <a:ext cx="367030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de-DE" sz="1000" dirty="0">
                <a:latin typeface="Calibri Light" panose="020F0302020204030204" pitchFamily="34" charset="0"/>
              </a:rPr>
              <a:t>KIT – </a:t>
            </a:r>
            <a:r>
              <a:rPr lang="de-DE" sz="1000" dirty="0" smtClean="0">
                <a:latin typeface="Calibri Light" panose="020F0302020204030204" pitchFamily="34" charset="0"/>
              </a:rPr>
              <a:t>Die Forschungsuniversität</a:t>
            </a:r>
            <a:r>
              <a:rPr lang="de-DE" sz="1000" baseline="0" dirty="0" smtClean="0">
                <a:latin typeface="Calibri Light" panose="020F0302020204030204" pitchFamily="34" charset="0"/>
              </a:rPr>
              <a:t> in der Helmholtz-Gemeinschaft</a:t>
            </a:r>
            <a:endParaRPr lang="de-DE" sz="1000" dirty="0">
              <a:latin typeface="Calibri Light" panose="020F0302020204030204" pitchFamily="34" charset="0"/>
            </a:endParaRPr>
          </a:p>
        </p:txBody>
      </p:sp>
      <p:sp>
        <p:nvSpPr>
          <p:cNvPr id="23" name="Text Box 14"/>
          <p:cNvSpPr txBox="1">
            <a:spLocks noChangeArrowheads="1"/>
          </p:cNvSpPr>
          <p:nvPr userDrawn="1"/>
        </p:nvSpPr>
        <p:spPr bwMode="auto">
          <a:xfrm>
            <a:off x="4580575" y="9345610"/>
            <a:ext cx="21592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9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de-DE" sz="2000" b="1" dirty="0">
                <a:solidFill>
                  <a:schemeClr val="bg1"/>
                </a:solidFill>
              </a:rPr>
              <a:t>www.kit.edu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5952" y="344361"/>
            <a:ext cx="762148" cy="566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feld 4"/>
          <p:cNvSpPr txBox="1"/>
          <p:nvPr userDrawn="1"/>
        </p:nvSpPr>
        <p:spPr>
          <a:xfrm>
            <a:off x="3700591" y="836846"/>
            <a:ext cx="27429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800" dirty="0" smtClean="0">
                <a:latin typeface="Calibri Light" panose="020F0302020204030204" pitchFamily="34" charset="0"/>
              </a:rPr>
              <a:t>Institut für</a:t>
            </a:r>
            <a:r>
              <a:rPr lang="de-DE" sz="800" baseline="0" dirty="0" smtClean="0">
                <a:latin typeface="Calibri Light" panose="020F0302020204030204" pitchFamily="34" charset="0"/>
              </a:rPr>
              <a:t> Industriebetriebslehre </a:t>
            </a:r>
            <a:r>
              <a:rPr lang="de-DE" sz="800" dirty="0" smtClean="0">
                <a:latin typeface="Calibri Light" panose="020F0302020204030204" pitchFamily="34" charset="0"/>
              </a:rPr>
              <a:t>und</a:t>
            </a:r>
            <a:r>
              <a:rPr lang="de-DE" sz="800" baseline="0" dirty="0" smtClean="0">
                <a:latin typeface="Calibri Light" panose="020F0302020204030204" pitchFamily="34" charset="0"/>
              </a:rPr>
              <a:t> </a:t>
            </a:r>
            <a:r>
              <a:rPr lang="de-DE" sz="800" dirty="0" smtClean="0">
                <a:latin typeface="Calibri Light" panose="020F0302020204030204" pitchFamily="34" charset="0"/>
              </a:rPr>
              <a:t>Industrielle Produktion</a:t>
            </a:r>
            <a:endParaRPr lang="de-DE" sz="800" baseline="0" dirty="0" smtClean="0">
              <a:latin typeface="Calibri Light" panose="020F0302020204030204" pitchFamily="34" charset="0"/>
            </a:endParaRPr>
          </a:p>
          <a:p>
            <a:pPr algn="r"/>
            <a:r>
              <a:rPr lang="de-DE" sz="800" baseline="0" dirty="0" smtClean="0">
                <a:latin typeface="Calibri Light" panose="020F0302020204030204" pitchFamily="34" charset="0"/>
              </a:rPr>
              <a:t>Lehrstuhl für Energiewirtschaft</a:t>
            </a:r>
            <a:endParaRPr lang="de-DE" sz="800" dirty="0">
              <a:latin typeface="Calibri Light" panose="020F0302020204030204" pitchFamily="34" charset="0"/>
            </a:endParaRPr>
          </a:p>
        </p:txBody>
      </p:sp>
      <p:pic>
        <p:nvPicPr>
          <p:cNvPr id="24" name="Picture 11" descr="KIT-Logo-rgb_de"/>
          <p:cNvPicPr>
            <a:picLocks noChangeAspect="1" noChangeArrowheads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00" y="344361"/>
            <a:ext cx="1404715" cy="648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57263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  <a:lvl2pPr algn="l" defTabSz="957263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2pPr>
      <a:lvl3pPr algn="l" defTabSz="957263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3pPr>
      <a:lvl4pPr algn="l" defTabSz="957263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4pPr>
      <a:lvl5pPr algn="l" defTabSz="957263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5pPr>
      <a:lvl6pPr marL="457200" algn="l" defTabSz="957263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6pPr>
      <a:lvl7pPr marL="914400" algn="l" defTabSz="957263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7pPr>
      <a:lvl8pPr marL="1371600" algn="l" defTabSz="957263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8pPr>
      <a:lvl9pPr marL="1828800" algn="l" defTabSz="957263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9pPr>
    </p:titleStyle>
    <p:bodyStyle>
      <a:lvl1pPr marL="139700" indent="-139700" algn="l" defTabSz="957263" rtl="0" fontAlgn="base">
        <a:spcBef>
          <a:spcPct val="20000"/>
        </a:spcBef>
        <a:spcAft>
          <a:spcPct val="0"/>
        </a:spcAft>
        <a:buBlip>
          <a:blip r:embed="rId21"/>
        </a:buBlip>
        <a:defRPr sz="900">
          <a:solidFill>
            <a:srgbClr val="000000"/>
          </a:solidFill>
          <a:latin typeface="Calibri Light" panose="020F0302020204030204" pitchFamily="34" charset="0"/>
          <a:ea typeface="+mn-ea"/>
          <a:cs typeface="+mn-cs"/>
        </a:defRPr>
      </a:lvl1pPr>
      <a:lvl2pPr marL="331788" indent="-150813" algn="l" defTabSz="957263" rtl="0" fontAlgn="base">
        <a:spcBef>
          <a:spcPct val="20000"/>
        </a:spcBef>
        <a:spcAft>
          <a:spcPct val="0"/>
        </a:spcAft>
        <a:buBlip>
          <a:blip r:embed="rId21"/>
        </a:buBlip>
        <a:defRPr sz="900">
          <a:solidFill>
            <a:schemeClr val="tx1"/>
          </a:solidFill>
          <a:latin typeface="Calibri Light" panose="020F0302020204030204" pitchFamily="34" charset="0"/>
        </a:defRPr>
      </a:lvl2pPr>
      <a:lvl3pPr marL="515938" indent="-142875" algn="l" defTabSz="957263" rtl="0" fontAlgn="base">
        <a:spcBef>
          <a:spcPct val="20000"/>
        </a:spcBef>
        <a:spcAft>
          <a:spcPct val="0"/>
        </a:spcAft>
        <a:buBlip>
          <a:blip r:embed="rId21"/>
        </a:buBlip>
        <a:defRPr sz="900">
          <a:solidFill>
            <a:schemeClr val="tx1"/>
          </a:solidFill>
          <a:latin typeface="Calibri Light" panose="020F0302020204030204" pitchFamily="34" charset="0"/>
        </a:defRPr>
      </a:lvl3pPr>
      <a:lvl4pPr marL="698500" indent="-141288" algn="l" defTabSz="957263" rtl="0" fontAlgn="base">
        <a:spcBef>
          <a:spcPct val="20000"/>
        </a:spcBef>
        <a:spcAft>
          <a:spcPct val="0"/>
        </a:spcAft>
        <a:buBlip>
          <a:blip r:embed="rId21"/>
        </a:buBlip>
        <a:defRPr sz="900">
          <a:solidFill>
            <a:schemeClr val="tx1"/>
          </a:solidFill>
          <a:latin typeface="Calibri Light" panose="020F0302020204030204" pitchFamily="34" charset="0"/>
        </a:defRPr>
      </a:lvl4pPr>
      <a:lvl5pPr marL="882650" indent="-142875" algn="l" defTabSz="957263" rtl="0" fontAlgn="base">
        <a:spcBef>
          <a:spcPct val="20000"/>
        </a:spcBef>
        <a:spcAft>
          <a:spcPct val="0"/>
        </a:spcAft>
        <a:buBlip>
          <a:blip r:embed="rId21"/>
        </a:buBlip>
        <a:defRPr sz="900">
          <a:solidFill>
            <a:schemeClr val="tx1"/>
          </a:solidFill>
          <a:latin typeface="Calibri Light" panose="020F0302020204030204" pitchFamily="34" charset="0"/>
        </a:defRPr>
      </a:lvl5pPr>
      <a:lvl6pPr marL="1339850" indent="-142875" algn="l" defTabSz="957263" rtl="0" fontAlgn="base">
        <a:spcBef>
          <a:spcPct val="20000"/>
        </a:spcBef>
        <a:spcAft>
          <a:spcPct val="0"/>
        </a:spcAft>
        <a:buBlip>
          <a:blip r:embed="rId21"/>
        </a:buBlip>
        <a:defRPr sz="900">
          <a:solidFill>
            <a:schemeClr val="tx1"/>
          </a:solidFill>
          <a:latin typeface="+mn-lt"/>
        </a:defRPr>
      </a:lvl6pPr>
      <a:lvl7pPr marL="1797050" indent="-142875" algn="l" defTabSz="957263" rtl="0" fontAlgn="base">
        <a:spcBef>
          <a:spcPct val="20000"/>
        </a:spcBef>
        <a:spcAft>
          <a:spcPct val="0"/>
        </a:spcAft>
        <a:buBlip>
          <a:blip r:embed="rId21"/>
        </a:buBlip>
        <a:defRPr sz="900">
          <a:solidFill>
            <a:schemeClr val="tx1"/>
          </a:solidFill>
          <a:latin typeface="+mn-lt"/>
        </a:defRPr>
      </a:lvl7pPr>
      <a:lvl8pPr marL="2254250" indent="-142875" algn="l" defTabSz="957263" rtl="0" fontAlgn="base">
        <a:spcBef>
          <a:spcPct val="20000"/>
        </a:spcBef>
        <a:spcAft>
          <a:spcPct val="0"/>
        </a:spcAft>
        <a:buBlip>
          <a:blip r:embed="rId21"/>
        </a:buBlip>
        <a:defRPr sz="900">
          <a:solidFill>
            <a:schemeClr val="tx1"/>
          </a:solidFill>
          <a:latin typeface="+mn-lt"/>
        </a:defRPr>
      </a:lvl8pPr>
      <a:lvl9pPr marL="2711450" indent="-142875" algn="l" defTabSz="957263" rtl="0" fontAlgn="base">
        <a:spcBef>
          <a:spcPct val="20000"/>
        </a:spcBef>
        <a:spcAft>
          <a:spcPct val="0"/>
        </a:spcAft>
        <a:buBlip>
          <a:blip r:embed="rId21"/>
        </a:buBlip>
        <a:defRPr sz="9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ip.kit.edu/86_5797.php" TargetMode="External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joris.dehler@kit.edu" TargetMode="External"/><Relationship Id="rId5" Type="http://schemas.openxmlformats.org/officeDocument/2006/relationships/hyperlink" Target="http://www.iip.kit.edu/86_3205.php" TargetMode="External"/><Relationship Id="rId4" Type="http://schemas.openxmlformats.org/officeDocument/2006/relationships/hyperlink" Target="mailto:stephanie.stumpf@kit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4193" y="1640540"/>
            <a:ext cx="5789613" cy="588962"/>
          </a:xfrm>
          <a:noFill/>
          <a:ln/>
        </p:spPr>
        <p:txBody>
          <a:bodyPr anchor="ctr"/>
          <a:lstStyle/>
          <a:p>
            <a:pPr algn="ctr"/>
            <a:r>
              <a:rPr lang="de-DE" sz="1600" dirty="0" smtClean="0"/>
              <a:t>Nutzerakzeptanz und Diffusion </a:t>
            </a:r>
            <a:r>
              <a:rPr lang="de-DE" sz="1600" dirty="0"/>
              <a:t>von </a:t>
            </a:r>
            <a:r>
              <a:rPr lang="de-DE" sz="1600" dirty="0" smtClean="0"/>
              <a:t>Elektromobilität</a:t>
            </a:r>
            <a:r>
              <a:rPr lang="en-GB" sz="1600" dirty="0" smtClean="0"/>
              <a:t>/</a:t>
            </a:r>
            <a:r>
              <a:rPr lang="en-GB" sz="1500" i="1" dirty="0" smtClean="0"/>
              <a:t/>
            </a:r>
            <a:br>
              <a:rPr lang="en-GB" sz="1500" i="1" dirty="0" smtClean="0"/>
            </a:br>
            <a:r>
              <a:rPr lang="de-DE" sz="1600" dirty="0" smtClean="0"/>
              <a:t>User </a:t>
            </a:r>
            <a:r>
              <a:rPr lang="de-DE" sz="1600" dirty="0" err="1" smtClean="0"/>
              <a:t>acceptance</a:t>
            </a:r>
            <a:r>
              <a:rPr lang="de-DE" sz="1600" dirty="0" smtClean="0"/>
              <a:t> </a:t>
            </a:r>
            <a:r>
              <a:rPr lang="de-DE" sz="1600" dirty="0" err="1" smtClean="0"/>
              <a:t>and</a:t>
            </a:r>
            <a:r>
              <a:rPr lang="de-DE" sz="1600" dirty="0" smtClean="0"/>
              <a:t> </a:t>
            </a:r>
            <a:r>
              <a:rPr lang="de-DE" sz="1600" dirty="0" err="1" smtClean="0"/>
              <a:t>diffusion</a:t>
            </a:r>
            <a:r>
              <a:rPr lang="de-DE" sz="1600" dirty="0" smtClean="0"/>
              <a:t> </a:t>
            </a:r>
            <a:r>
              <a:rPr lang="de-DE" sz="1600" dirty="0" err="1" smtClean="0"/>
              <a:t>of</a:t>
            </a:r>
            <a:r>
              <a:rPr lang="de-DE" sz="1600" dirty="0" smtClean="0"/>
              <a:t> </a:t>
            </a:r>
            <a:r>
              <a:rPr lang="de-DE" sz="1600" dirty="0" err="1" smtClean="0"/>
              <a:t>electric</a:t>
            </a:r>
            <a:r>
              <a:rPr lang="de-DE" sz="1600" dirty="0" smtClean="0"/>
              <a:t> </a:t>
            </a:r>
            <a:r>
              <a:rPr lang="de-DE" sz="1600" dirty="0" err="1" smtClean="0"/>
              <a:t>vehicles</a:t>
            </a:r>
            <a:endParaRPr lang="en-GB" sz="1500" i="1" dirty="0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0560" y="2360640"/>
            <a:ext cx="4680650" cy="6733176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just"/>
            <a:r>
              <a:rPr lang="de-DE" sz="1200" b="1" dirty="0">
                <a:solidFill>
                  <a:schemeClr val="tx1"/>
                </a:solidFill>
              </a:rPr>
              <a:t> </a:t>
            </a:r>
            <a:r>
              <a:rPr lang="de-DE" sz="1200" b="1" dirty="0" smtClean="0">
                <a:solidFill>
                  <a:schemeClr val="tx1"/>
                </a:solidFill>
              </a:rPr>
              <a:t>Hintergrund</a:t>
            </a:r>
          </a:p>
          <a:p>
            <a:pPr marL="0" indent="0" algn="just">
              <a:buFontTx/>
              <a:buNone/>
            </a:pPr>
            <a:r>
              <a:rPr lang="de-DE" sz="1200" dirty="0">
                <a:solidFill>
                  <a:schemeClr val="tx1"/>
                </a:solidFill>
              </a:rPr>
              <a:t>Die Nachfrage </a:t>
            </a:r>
            <a:r>
              <a:rPr lang="de-DE" sz="1200" dirty="0" smtClean="0">
                <a:solidFill>
                  <a:schemeClr val="tx1"/>
                </a:solidFill>
              </a:rPr>
              <a:t>nach batterieelektrischen </a:t>
            </a:r>
            <a:r>
              <a:rPr lang="de-DE" sz="1200" dirty="0">
                <a:solidFill>
                  <a:schemeClr val="tx1"/>
                </a:solidFill>
              </a:rPr>
              <a:t>Fahrzeugen (BEV) und </a:t>
            </a:r>
            <a:r>
              <a:rPr lang="de-DE" sz="1200" dirty="0" err="1">
                <a:solidFill>
                  <a:schemeClr val="tx1"/>
                </a:solidFill>
              </a:rPr>
              <a:t>Plug-in</a:t>
            </a:r>
            <a:r>
              <a:rPr lang="de-DE" sz="1200" dirty="0">
                <a:solidFill>
                  <a:schemeClr val="tx1"/>
                </a:solidFill>
              </a:rPr>
              <a:t> Hybriden (PHEV) </a:t>
            </a:r>
            <a:r>
              <a:rPr lang="de-DE" sz="1200" dirty="0" smtClean="0">
                <a:solidFill>
                  <a:schemeClr val="tx1"/>
                </a:solidFill>
              </a:rPr>
              <a:t>ist in </a:t>
            </a:r>
            <a:r>
              <a:rPr lang="de-DE" sz="1200" dirty="0">
                <a:solidFill>
                  <a:schemeClr val="tx1"/>
                </a:solidFill>
              </a:rPr>
              <a:t>den letzten Jahren vor dem Hintergrund von Klimaschutzzielen </a:t>
            </a:r>
            <a:r>
              <a:rPr lang="de-DE" sz="1200" dirty="0" smtClean="0">
                <a:solidFill>
                  <a:schemeClr val="tx1"/>
                </a:solidFill>
              </a:rPr>
              <a:t>und mittels </a:t>
            </a:r>
            <a:r>
              <a:rPr lang="de-DE" sz="1200" dirty="0">
                <a:solidFill>
                  <a:schemeClr val="tx1"/>
                </a:solidFill>
              </a:rPr>
              <a:t>diverser </a:t>
            </a:r>
            <a:r>
              <a:rPr lang="de-DE" sz="1200" dirty="0" smtClean="0">
                <a:solidFill>
                  <a:schemeClr val="tx1"/>
                </a:solidFill>
              </a:rPr>
              <a:t>Förderprogramme stark gewachsen, auch wenn sich die derzeitige Verbreitung am Markt noch in einem Anfangsstadium befindet. </a:t>
            </a:r>
            <a:r>
              <a:rPr lang="de-DE" sz="1200" dirty="0">
                <a:solidFill>
                  <a:schemeClr val="tx1"/>
                </a:solidFill>
              </a:rPr>
              <a:t>D</a:t>
            </a:r>
            <a:r>
              <a:rPr lang="de-DE" sz="1200" dirty="0" smtClean="0">
                <a:solidFill>
                  <a:schemeClr val="tx1"/>
                </a:solidFill>
              </a:rPr>
              <a:t>er erwartete Einfluss von BEV und PHEV auf die Stromnachfrage der Haushalte bedeutet im Rahmen der zukünftigen Marktentwicklungen, dass ein möglichst umfassendes Verständnis der Marktdiffusion von Elektrofahrzeugen von hoher Relevanz ist. </a:t>
            </a:r>
          </a:p>
          <a:p>
            <a:pPr marL="0" indent="0" algn="just">
              <a:buFontTx/>
              <a:buNone/>
            </a:pPr>
            <a:endParaRPr lang="de-DE" sz="1200" b="1" dirty="0">
              <a:solidFill>
                <a:schemeClr val="tx1"/>
              </a:solidFill>
            </a:endParaRPr>
          </a:p>
          <a:p>
            <a:pPr marL="0" indent="0" algn="just">
              <a:buFontTx/>
              <a:buNone/>
            </a:pPr>
            <a:r>
              <a:rPr lang="de-DE" sz="1200" b="1" dirty="0" smtClean="0">
                <a:solidFill>
                  <a:schemeClr val="tx1"/>
                </a:solidFill>
              </a:rPr>
              <a:t>Inhalte </a:t>
            </a:r>
            <a:r>
              <a:rPr lang="de-DE" sz="1200" b="1" dirty="0" smtClean="0">
                <a:solidFill>
                  <a:schemeClr val="tx1"/>
                </a:solidFill>
              </a:rPr>
              <a:t>der Arbeit</a:t>
            </a:r>
          </a:p>
          <a:p>
            <a:pPr marL="0" indent="0" algn="just">
              <a:buNone/>
            </a:pPr>
            <a:r>
              <a:rPr lang="de-DE" sz="1200" dirty="0"/>
              <a:t>Ziel der Arbeit ist es, zu </a:t>
            </a:r>
            <a:r>
              <a:rPr lang="de-DE" sz="1200" dirty="0" smtClean="0"/>
              <a:t>untersuchen, </a:t>
            </a:r>
            <a:r>
              <a:rPr lang="de-DE" sz="1200" dirty="0"/>
              <a:t>welche </a:t>
            </a:r>
            <a:r>
              <a:rPr lang="de-DE" sz="1200" dirty="0" smtClean="0"/>
              <a:t>Faktoren eine wesentliche </a:t>
            </a:r>
            <a:r>
              <a:rPr lang="de-DE" sz="1200" dirty="0" smtClean="0"/>
              <a:t>Rolle auf die Marktdiffusion von Elektrofahrzeugen spielen</a:t>
            </a:r>
            <a:r>
              <a:rPr lang="de-DE" sz="1200" dirty="0" smtClean="0"/>
              <a:t>. </a:t>
            </a:r>
            <a:r>
              <a:rPr lang="de-DE" sz="1200" dirty="0"/>
              <a:t>Basierend auf einer umfassenden Literaturrecherche soll hierzu </a:t>
            </a:r>
            <a:r>
              <a:rPr lang="de-DE" sz="1200" dirty="0" smtClean="0"/>
              <a:t>eine Umfrage </a:t>
            </a:r>
            <a:r>
              <a:rPr lang="de-DE" sz="1200" dirty="0"/>
              <a:t>entwickelt werden, </a:t>
            </a:r>
            <a:r>
              <a:rPr lang="de-DE" sz="1200" dirty="0" smtClean="0"/>
              <a:t>die </a:t>
            </a:r>
            <a:r>
              <a:rPr lang="de-DE" sz="1200" dirty="0" smtClean="0"/>
              <a:t>unter anderem </a:t>
            </a:r>
            <a:r>
              <a:rPr lang="de-DE" sz="1200" dirty="0"/>
              <a:t>den Einfluss von Einstellungsmerkmalen, Wertevorstellungen und Normen potentieller </a:t>
            </a:r>
            <a:r>
              <a:rPr lang="de-DE" sz="1200" dirty="0" smtClean="0"/>
              <a:t>Nutzer </a:t>
            </a:r>
            <a:r>
              <a:rPr lang="de-DE" sz="1200" dirty="0"/>
              <a:t>einbezieht</a:t>
            </a:r>
            <a:r>
              <a:rPr lang="de-DE" sz="1200" dirty="0" smtClean="0"/>
              <a:t>. </a:t>
            </a:r>
            <a:r>
              <a:rPr lang="de-DE" sz="1200" dirty="0" smtClean="0"/>
              <a:t>Zudem soll evaluiert werden, welche potenziellen Nutzergruppen von E-</a:t>
            </a:r>
            <a:r>
              <a:rPr lang="de-DE" sz="1200" dirty="0" err="1" smtClean="0"/>
              <a:t>PkW</a:t>
            </a:r>
            <a:r>
              <a:rPr lang="de-DE" sz="1200" smtClean="0"/>
              <a:t> </a:t>
            </a:r>
            <a:r>
              <a:rPr lang="de-DE" sz="1200" dirty="0" smtClean="0"/>
              <a:t>auch in weitere Technologien erneuerbarer Energien wie PV (mit und ohne Speichersystem) investieren.</a:t>
            </a:r>
          </a:p>
          <a:p>
            <a:pPr marL="0" indent="0" algn="just">
              <a:buNone/>
            </a:pPr>
            <a:r>
              <a:rPr lang="de-DE" sz="1000" dirty="0"/>
              <a:t/>
            </a:r>
            <a:br>
              <a:rPr lang="de-DE" sz="1000" dirty="0"/>
            </a:br>
            <a:r>
              <a:rPr lang="de-DE" sz="1000" dirty="0" smtClean="0"/>
              <a:t>     </a:t>
            </a:r>
            <a:r>
              <a:rPr lang="de-DE" sz="1200" b="1" dirty="0" smtClean="0">
                <a:solidFill>
                  <a:schemeClr val="tx1"/>
                </a:solidFill>
              </a:rPr>
              <a:t>Voraussetzungen</a:t>
            </a:r>
            <a:endParaRPr lang="de-DE" sz="1200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de-DE" sz="1200" dirty="0" smtClean="0"/>
              <a:t>Begeisterung </a:t>
            </a:r>
            <a:r>
              <a:rPr lang="de-DE" sz="1200" dirty="0"/>
              <a:t>für Themen rund um Erneuerbare </a:t>
            </a:r>
            <a:r>
              <a:rPr lang="de-DE" sz="1200" dirty="0" smtClean="0"/>
              <a:t>Energien und </a:t>
            </a:r>
            <a:r>
              <a:rPr lang="de-DE" sz="1200" dirty="0" smtClean="0"/>
              <a:t>Interesse an empirischen Analysen</a:t>
            </a:r>
          </a:p>
          <a:p>
            <a:pPr marL="0" indent="0" algn="just">
              <a:buNone/>
            </a:pPr>
            <a:endParaRPr lang="de-DE" sz="1200" dirty="0" smtClean="0">
              <a:solidFill>
                <a:schemeClr val="tx1"/>
              </a:solidFill>
            </a:endParaRPr>
          </a:p>
          <a:p>
            <a:pPr marL="0" indent="0" algn="just"/>
            <a:r>
              <a:rPr lang="de-DE" sz="1200" b="1" dirty="0" smtClean="0">
                <a:solidFill>
                  <a:schemeClr val="tx1"/>
                </a:solidFill>
              </a:rPr>
              <a:t> Beginn / Dauer / Sprache</a:t>
            </a:r>
          </a:p>
          <a:p>
            <a:pPr marL="0" indent="0" algn="just">
              <a:buFontTx/>
              <a:buNone/>
            </a:pPr>
            <a:r>
              <a:rPr lang="de-DE" sz="1200" dirty="0" smtClean="0">
                <a:solidFill>
                  <a:schemeClr val="tx1"/>
                </a:solidFill>
              </a:rPr>
              <a:t>ab sofort oder sobald wie möglich / 3-6 Monate / Deutsch oder Englisch</a:t>
            </a:r>
          </a:p>
          <a:p>
            <a:pPr marL="0" indent="0" algn="just">
              <a:buFontTx/>
              <a:buNone/>
            </a:pPr>
            <a:endParaRPr lang="de-DE" sz="1200" dirty="0" smtClean="0">
              <a:solidFill>
                <a:schemeClr val="tx1"/>
              </a:solidFill>
            </a:endParaRPr>
          </a:p>
          <a:p>
            <a:pPr marL="0" indent="0" algn="just"/>
            <a:r>
              <a:rPr lang="de-DE" sz="1200" b="1" dirty="0" smtClean="0">
                <a:solidFill>
                  <a:schemeClr val="tx1"/>
                </a:solidFill>
              </a:rPr>
              <a:t> </a:t>
            </a:r>
            <a:r>
              <a:rPr lang="de-DE" sz="1200" b="1" dirty="0" smtClean="0">
                <a:solidFill>
                  <a:schemeClr val="tx1"/>
                </a:solidFill>
              </a:rPr>
              <a:t>Ansprechpartner</a:t>
            </a:r>
          </a:p>
          <a:p>
            <a:pPr marL="0" indent="0" algn="just">
              <a:buNone/>
            </a:pPr>
            <a:r>
              <a:rPr lang="de-DE" sz="1200" dirty="0" smtClean="0">
                <a:hlinkClick r:id="rId3"/>
              </a:rPr>
              <a:t>Stephanie Stumpf</a:t>
            </a:r>
            <a:r>
              <a:rPr lang="de-DE" sz="1200" dirty="0" smtClean="0"/>
              <a:t> | 0721 608-44564 | </a:t>
            </a:r>
            <a:r>
              <a:rPr lang="de-DE" sz="1200" dirty="0" smtClean="0">
                <a:solidFill>
                  <a:schemeClr val="accent1"/>
                </a:solidFill>
                <a:hlinkClick r:id="rId4"/>
              </a:rPr>
              <a:t>stephanie.stumpf@kit.edu</a:t>
            </a:r>
            <a:r>
              <a:rPr lang="de-DE" sz="1200" dirty="0" smtClean="0">
                <a:solidFill>
                  <a:schemeClr val="accent1"/>
                </a:solidFill>
              </a:rPr>
              <a:t> / </a:t>
            </a:r>
          </a:p>
          <a:p>
            <a:pPr marL="0" indent="0" algn="just">
              <a:buNone/>
            </a:pPr>
            <a:r>
              <a:rPr lang="de-DE" sz="1200" dirty="0" smtClean="0">
                <a:hlinkClick r:id="rId5"/>
              </a:rPr>
              <a:t>Joris </a:t>
            </a:r>
            <a:r>
              <a:rPr lang="de-DE" sz="1200" dirty="0" smtClean="0">
                <a:hlinkClick r:id="rId5"/>
              </a:rPr>
              <a:t>Dehler-Holland</a:t>
            </a:r>
            <a:r>
              <a:rPr lang="de-DE" sz="1200" dirty="0" smtClean="0"/>
              <a:t>| 0721 608-44579 |</a:t>
            </a:r>
            <a:r>
              <a:rPr lang="de-DE" sz="1200" dirty="0" smtClean="0">
                <a:solidFill>
                  <a:schemeClr val="accent1"/>
                </a:solidFill>
                <a:hlinkClick r:id="rId6"/>
              </a:rPr>
              <a:t>joris.dehler@kit.edu</a:t>
            </a:r>
            <a:endParaRPr lang="de-DE" sz="1200" dirty="0" smtClean="0">
              <a:solidFill>
                <a:schemeClr val="accent1"/>
              </a:solidFill>
            </a:endParaRPr>
          </a:p>
          <a:p>
            <a:pPr marL="0" indent="0" algn="just">
              <a:buNone/>
            </a:pPr>
            <a:endParaRPr lang="de-DE" sz="1200" dirty="0">
              <a:solidFill>
                <a:schemeClr val="accent1"/>
              </a:solidFill>
            </a:endParaRPr>
          </a:p>
          <a:p>
            <a:pPr marL="0" indent="0" algn="just">
              <a:lnSpc>
                <a:spcPct val="80000"/>
              </a:lnSpc>
              <a:buNone/>
            </a:pPr>
            <a:endParaRPr lang="de-DE" sz="1200" b="1" dirty="0">
              <a:solidFill>
                <a:schemeClr val="tx1"/>
              </a:solidFill>
            </a:endParaRPr>
          </a:p>
          <a:p>
            <a:pPr marL="0" indent="0" algn="just">
              <a:buFontTx/>
              <a:buNone/>
            </a:pPr>
            <a:r>
              <a:rPr lang="de-DE" sz="1200" dirty="0" smtClean="0">
                <a:solidFill>
                  <a:schemeClr val="tx1"/>
                </a:solidFill>
              </a:rPr>
              <a:t>            </a:t>
            </a:r>
            <a:endParaRPr lang="de-DE" sz="1200" dirty="0">
              <a:solidFill>
                <a:schemeClr val="tx1"/>
              </a:solidFill>
            </a:endParaRP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0560" y="6211452"/>
            <a:ext cx="103641" cy="1097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Benutzerdefinie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9682"/>
      </a:accent1>
      <a:accent2>
        <a:srgbClr val="4664AA"/>
      </a:accent2>
      <a:accent3>
        <a:srgbClr val="FFFFFF"/>
      </a:accent3>
      <a:accent4>
        <a:srgbClr val="000000"/>
      </a:accent4>
      <a:accent5>
        <a:srgbClr val="AAC9C1"/>
      </a:accent5>
      <a:accent6>
        <a:srgbClr val="3F5A9A"/>
      </a:accent6>
      <a:hlink>
        <a:srgbClr val="606060"/>
      </a:hlink>
      <a:folHlink>
        <a:srgbClr val="007061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57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9682"/>
        </a:accent1>
        <a:accent2>
          <a:srgbClr val="4664AA"/>
        </a:accent2>
        <a:accent3>
          <a:srgbClr val="FFFFFF"/>
        </a:accent3>
        <a:accent4>
          <a:srgbClr val="000000"/>
        </a:accent4>
        <a:accent5>
          <a:srgbClr val="AAC9C1"/>
        </a:accent5>
        <a:accent6>
          <a:srgbClr val="3F5A9A"/>
        </a:accent6>
        <a:hlink>
          <a:srgbClr val="D9D9D9"/>
        </a:hlink>
        <a:folHlink>
          <a:srgbClr val="B3E0D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224</Words>
  <Application>Microsoft Office PowerPoint</Application>
  <PresentationFormat>A4-Papier (210 x 297 mm)</PresentationFormat>
  <Paragraphs>19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 Light</vt:lpstr>
      <vt:lpstr>Standarddesign</vt:lpstr>
      <vt:lpstr>Nutzerakzeptanz und Diffusion von Elektromobilität/ User acceptance and diffusion of electric vehicles</vt:lpstr>
    </vt:vector>
  </TitlesOfParts>
  <Company>DER PUNKT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Abschlussarbeit</dc:title>
  <dc:creator>Thomas Kaschub</dc:creator>
  <cp:lastModifiedBy>Stumpf, Stephanie (IIP)</cp:lastModifiedBy>
  <cp:revision>159</cp:revision>
  <dcterms:created xsi:type="dcterms:W3CDTF">2008-02-05T09:34:23Z</dcterms:created>
  <dcterms:modified xsi:type="dcterms:W3CDTF">2021-10-26T13:14:34Z</dcterms:modified>
</cp:coreProperties>
</file>